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pitchFamily="2" charset="0"/>
      <p:regular r:id="rId11"/>
    </p:embeddedFont>
    <p:embeddedFont>
      <p:font typeface="Fira Sans" panose="020B0503050000020004" pitchFamily="34" charset="0"/>
      <p:regular r:id="rId12"/>
      <p:bold r:id="rId13"/>
      <p:italic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42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153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781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49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764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019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91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87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83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318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754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92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172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38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601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112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780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736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193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250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47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DIGITAL IMAGE PROCESSING PROJECT PRESENTATION 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678" y="524470"/>
            <a:ext cx="516266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Title &amp; Team Details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5678" y="1499116"/>
            <a:ext cx="1329904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our presentation on advanced digital image processing techniques, a core component of our SWE1010 course. This project delves into enhancing image quality through innovative algorithms.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5678" y="2511623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Title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65678" y="2998946"/>
            <a:ext cx="641758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Semi-Supervised Edge Detection via Prompt-Based Transformer Adaptation and Gradient-Guided Pseudo-Label Refinement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5678" y="3797498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Course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65678" y="4284821"/>
            <a:ext cx="641758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SWE1010 – Digital Image Processing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5678" y="4779169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Faculty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65678" y="5266492"/>
            <a:ext cx="641758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Dr. S. Geetha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65678" y="5760839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Semester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665678" y="6248162"/>
            <a:ext cx="641758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Fall 2025–26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65678" y="6742509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Institution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665678" y="7229832"/>
            <a:ext cx="641758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VIT Chennai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54754" y="2511623"/>
            <a:ext cx="237732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Team Members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554754" y="3022759"/>
            <a:ext cx="6417588" cy="1962150"/>
          </a:xfrm>
          <a:prstGeom prst="roundRect">
            <a:avLst>
              <a:gd name="adj" fmla="val 14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562374" y="3030379"/>
            <a:ext cx="6402348" cy="5475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752755" y="3152061"/>
            <a:ext cx="185666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Name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9997321" y="3152061"/>
            <a:ext cx="185285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Register No.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2238077" y="3152061"/>
            <a:ext cx="153650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562374" y="3577947"/>
            <a:ext cx="6402348" cy="851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752755" y="3699629"/>
            <a:ext cx="185666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</a:rPr>
              <a:t>Gouri Nanda G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9997321" y="3699629"/>
            <a:ext cx="185285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23MIA1006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2238077" y="3699629"/>
            <a:ext cx="1536502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Implementation &amp; Design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7562374" y="4429720"/>
            <a:ext cx="6402348" cy="5475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5" name="Text 23"/>
          <p:cNvSpPr/>
          <p:nvPr/>
        </p:nvSpPr>
        <p:spPr>
          <a:xfrm>
            <a:off x="7752755" y="4551402"/>
            <a:ext cx="185666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Samson </a:t>
            </a:r>
            <a:r>
              <a:rPr lang="en-US" sz="1450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Nesaraj</a:t>
            </a: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9997321" y="4551402"/>
            <a:ext cx="185285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23MIA1026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12238077" y="4551402"/>
            <a:ext cx="153650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</a:rPr>
              <a:t>Dataset and Training</a:t>
            </a:r>
            <a:endParaRPr lang="en-US" sz="1450" dirty="0"/>
          </a:p>
        </p:txBody>
      </p:sp>
      <p:sp>
        <p:nvSpPr>
          <p:cNvPr id="28" name="Shape 22">
            <a:extLst>
              <a:ext uri="{FF2B5EF4-FFF2-40B4-BE49-F238E27FC236}">
                <a16:creationId xmlns:a16="http://schemas.microsoft.com/office/drawing/2014/main" id="{A5224220-DD61-8B64-82DC-4ECF4ACE0F1B}"/>
              </a:ext>
            </a:extLst>
          </p:cNvPr>
          <p:cNvSpPr/>
          <p:nvPr/>
        </p:nvSpPr>
        <p:spPr>
          <a:xfrm>
            <a:off x="7547136" y="5095523"/>
            <a:ext cx="6402348" cy="5475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>
              <a:lnSpc>
                <a:spcPts val="2350"/>
              </a:lnSpc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</a:rPr>
              <a:t>Giridharan R E                23MIA1128                                       Evaluation &amp; 											Documentation 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936" y="564952"/>
            <a:ext cx="6162437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Motivation &amp; Problem Statement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4936" y="1448276"/>
            <a:ext cx="3807976" cy="3657124"/>
          </a:xfrm>
          <a:prstGeom prst="roundRect">
            <a:avLst>
              <a:gd name="adj" fmla="val 3000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32076" y="1448276"/>
            <a:ext cx="91440" cy="3657124"/>
          </a:xfrm>
          <a:prstGeom prst="roundRect">
            <a:avLst>
              <a:gd name="adj" fmla="val 31336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37352" y="1662113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Motivation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37352" y="2075140"/>
            <a:ext cx="3311723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Digital images frequently suffer from </a:t>
            </a:r>
            <a:r>
              <a:rPr lang="en-US" sz="150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poor contrast</a:t>
            </a: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uneven illumination, or noise, significantly reducing visibility and detail.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437352" y="3363992"/>
            <a:ext cx="3311723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Enhancing image quality is paramount for critical applications such as medical imaging, surveillance, and satellite analysis.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3888" y="1448276"/>
            <a:ext cx="3807976" cy="3657124"/>
          </a:xfrm>
          <a:prstGeom prst="roundRect">
            <a:avLst>
              <a:gd name="adj" fmla="val 3000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0131028" y="1448276"/>
            <a:ext cx="91440" cy="3657124"/>
          </a:xfrm>
          <a:prstGeom prst="roundRect">
            <a:avLst>
              <a:gd name="adj" fmla="val 31336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436304" y="1662113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Problem Statement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436304" y="2075140"/>
            <a:ext cx="3311723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an efficient image enhancement pipeline that effectively improves visual quality while preserving fine details and minimizing unwanted artifacts.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4936" y="5296376"/>
            <a:ext cx="3807976" cy="2368272"/>
          </a:xfrm>
          <a:prstGeom prst="roundRect">
            <a:avLst>
              <a:gd name="adj" fmla="val 4633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132076" y="5296376"/>
            <a:ext cx="91440" cy="2368272"/>
          </a:xfrm>
          <a:prstGeom prst="roundRect">
            <a:avLst>
              <a:gd name="adj" fmla="val 31336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437352" y="5510213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Objective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437352" y="5923240"/>
            <a:ext cx="3311723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 advanced Digital Image Processing techniques for contrast enhancement and intensity normalization using modern algorithms.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6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7317" y="2005965"/>
            <a:ext cx="5102423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Base Paper Summary &amp; Our Improvement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7307580" y="2583894"/>
            <a:ext cx="15240" cy="5201603"/>
          </a:xfrm>
          <a:prstGeom prst="roundRect">
            <a:avLst>
              <a:gd name="adj" fmla="val 122987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422077" y="2583894"/>
            <a:ext cx="6877883" cy="919520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5613202" y="2708791"/>
            <a:ext cx="15618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Base Paper Title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46973" y="2978944"/>
            <a:ext cx="6628090" cy="399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"Contrast Limited Adaptive Histogram Equalization for Image Enhancement"</a:t>
            </a: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950" i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IEEE Transactions on Consumer Electronics</a:t>
            </a: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2021.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7330440" y="3753207"/>
            <a:ext cx="6877883" cy="1406485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455337" y="3878104"/>
            <a:ext cx="15618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Summary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455337" y="4148257"/>
            <a:ext cx="6628090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Introduces </a:t>
            </a:r>
            <a:r>
              <a:rPr lang="en-US" sz="9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CLAHE</a:t>
            </a: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to overcome the limitations inherent in global histogram equalization.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55337" y="4391739"/>
            <a:ext cx="6628090" cy="399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Processes images in localized regions to prevent over-amplification of noise, crucial for maintaining image integrity.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55337" y="4835009"/>
            <a:ext cx="6628090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Demonstrated significantly improved visibility on both medical and natural images.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422077" y="5409486"/>
            <a:ext cx="6877883" cy="963216"/>
          </a:xfrm>
          <a:prstGeom prst="roundRect">
            <a:avLst>
              <a:gd name="adj" fmla="val 1946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5613202" y="5534382"/>
            <a:ext cx="15618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Identified Gaps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46973" y="5804535"/>
            <a:ext cx="6628090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Limited adaptability observed for challenging low-light conditions.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546973" y="6048018"/>
            <a:ext cx="6628090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Computationally heavy, posing challenges for real-time system implementation.</a:t>
            </a:r>
            <a:endParaRPr lang="en-US" sz="950" dirty="0"/>
          </a:p>
        </p:txBody>
      </p:sp>
      <p:sp>
        <p:nvSpPr>
          <p:cNvPr id="17" name="Shape 14"/>
          <p:cNvSpPr/>
          <p:nvPr/>
        </p:nvSpPr>
        <p:spPr>
          <a:xfrm>
            <a:off x="7330440" y="6622494"/>
            <a:ext cx="6877883" cy="1163003"/>
          </a:xfrm>
          <a:prstGeom prst="rect">
            <a:avLst/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455337" y="6747391"/>
            <a:ext cx="1561862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Our Improvement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455337" y="7017544"/>
            <a:ext cx="6628090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Integrated </a:t>
            </a:r>
            <a:r>
              <a:rPr lang="en-US" sz="9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Logarithmic and Gamma Transformations</a:t>
            </a: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post-CLAHE for superior enhancement.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7455337" y="7261027"/>
            <a:ext cx="6628090" cy="399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Implemented the solution in </a:t>
            </a:r>
            <a:r>
              <a:rPr lang="en-US" sz="9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 (OpenCV)</a:t>
            </a: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significantly faster execution and enhanced visualization capabilities.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505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743" y="508635"/>
            <a:ext cx="7849314" cy="1156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Methodology: Our Enhanced Image Processing Flow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743" y="1942148"/>
            <a:ext cx="7849314" cy="294536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37092" y="2692385"/>
            <a:ext cx="405441" cy="40544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2475869" y="4172500"/>
            <a:ext cx="1183889" cy="22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Evaluate</a:t>
            </a:r>
            <a:endParaRPr lang="en-US" sz="135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52796" y="2693146"/>
            <a:ext cx="405441" cy="40544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0983845" y="4172500"/>
            <a:ext cx="1183889" cy="22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Postprocess</a:t>
            </a:r>
            <a:endParaRPr lang="en-US" sz="13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68880" y="2693146"/>
            <a:ext cx="405441" cy="40544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9499929" y="4172500"/>
            <a:ext cx="1183889" cy="22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</a:t>
            </a:r>
            <a:endParaRPr lang="en-US" sz="135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4964" y="2693146"/>
            <a:ext cx="405442" cy="405441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016013" y="4172500"/>
            <a:ext cx="1183889" cy="22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Preprocess</a:t>
            </a:r>
            <a:endParaRPr lang="en-US" sz="135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92940" y="2693146"/>
            <a:ext cx="405441" cy="405441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499662" y="4172500"/>
            <a:ext cx="1183889" cy="22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Input</a:t>
            </a:r>
            <a:endParaRPr lang="en-US" sz="1350" dirty="0"/>
          </a:p>
        </p:txBody>
      </p:sp>
      <p:sp>
        <p:nvSpPr>
          <p:cNvPr id="15" name="Text 6"/>
          <p:cNvSpPr/>
          <p:nvPr/>
        </p:nvSpPr>
        <p:spPr>
          <a:xfrm>
            <a:off x="6133743" y="5095518"/>
            <a:ext cx="7849314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methodology ensures a robust and efficient approach to image enhancement, integrating advanced techniques for superior results.</a:t>
            </a:r>
            <a:endParaRPr lang="en-US" sz="1450" dirty="0"/>
          </a:p>
        </p:txBody>
      </p:sp>
      <p:sp>
        <p:nvSpPr>
          <p:cNvPr id="16" name="Text 7"/>
          <p:cNvSpPr/>
          <p:nvPr/>
        </p:nvSpPr>
        <p:spPr>
          <a:xfrm>
            <a:off x="6133743" y="6080403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Tools Used</a:t>
            </a:r>
            <a:endParaRPr lang="en-US" sz="1800" dirty="0"/>
          </a:p>
        </p:txBody>
      </p:sp>
      <p:sp>
        <p:nvSpPr>
          <p:cNvPr id="17" name="Text 8"/>
          <p:cNvSpPr/>
          <p:nvPr/>
        </p:nvSpPr>
        <p:spPr>
          <a:xfrm>
            <a:off x="6133743" y="6554272"/>
            <a:ext cx="369903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</a:t>
            </a:r>
            <a:endParaRPr lang="en-US" sz="1450" dirty="0"/>
          </a:p>
        </p:txBody>
      </p:sp>
      <p:sp>
        <p:nvSpPr>
          <p:cNvPr id="18" name="Text 9"/>
          <p:cNvSpPr/>
          <p:nvPr/>
        </p:nvSpPr>
        <p:spPr>
          <a:xfrm>
            <a:off x="6133743" y="6914912"/>
            <a:ext cx="369903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OpenCV</a:t>
            </a:r>
            <a:endParaRPr lang="en-US" sz="1450" dirty="0"/>
          </a:p>
        </p:txBody>
      </p:sp>
      <p:sp>
        <p:nvSpPr>
          <p:cNvPr id="19" name="Text 10"/>
          <p:cNvSpPr/>
          <p:nvPr/>
        </p:nvSpPr>
        <p:spPr>
          <a:xfrm>
            <a:off x="6133743" y="7275552"/>
            <a:ext cx="369903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NumPy</a:t>
            </a:r>
            <a:endParaRPr lang="en-US" sz="1450" dirty="0"/>
          </a:p>
        </p:txBody>
      </p:sp>
      <p:sp>
        <p:nvSpPr>
          <p:cNvPr id="20" name="Text 11"/>
          <p:cNvSpPr/>
          <p:nvPr/>
        </p:nvSpPr>
        <p:spPr>
          <a:xfrm>
            <a:off x="6133743" y="7636192"/>
            <a:ext cx="369903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Matplotlib</a:t>
            </a:r>
            <a:endParaRPr lang="en-US" sz="1450" dirty="0"/>
          </a:p>
        </p:txBody>
      </p:sp>
      <p:sp>
        <p:nvSpPr>
          <p:cNvPr id="21" name="Text 12"/>
          <p:cNvSpPr/>
          <p:nvPr/>
        </p:nvSpPr>
        <p:spPr>
          <a:xfrm>
            <a:off x="10291643" y="6080403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</a:t>
            </a:r>
            <a:endParaRPr lang="en-US" sz="1800" dirty="0"/>
          </a:p>
        </p:txBody>
      </p:sp>
      <p:sp>
        <p:nvSpPr>
          <p:cNvPr id="22" name="Text 13"/>
          <p:cNvSpPr/>
          <p:nvPr/>
        </p:nvSpPr>
        <p:spPr>
          <a:xfrm>
            <a:off x="10291643" y="6554272"/>
            <a:ext cx="3699034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 image samples, specifically curated to include underexposed and low-contrast scenarios, ensuring comprehensive testing.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271" y="654487"/>
            <a:ext cx="8168521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Results: Visual &amp; Quantitative Improvements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6271" y="1600914"/>
            <a:ext cx="1333785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proposed enhancement technique demonstrates significant improvements over the original and base paper methods, both visually and numerically.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6271" y="2103953"/>
            <a:ext cx="13337858" cy="1611511"/>
          </a:xfrm>
          <a:prstGeom prst="roundRect">
            <a:avLst>
              <a:gd name="adj" fmla="val 17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53891" y="2111573"/>
            <a:ext cx="13322618" cy="532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38557" y="2229922"/>
            <a:ext cx="295751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PSNR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4173022" y="2229922"/>
            <a:ext cx="295370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24.1 dB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03676" y="2229922"/>
            <a:ext cx="295370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26.5 dB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0834330" y="2229922"/>
            <a:ext cx="295751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28.7 dB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53891" y="2643664"/>
            <a:ext cx="13322618" cy="532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838557" y="2762012"/>
            <a:ext cx="295751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SSIM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4173022" y="2762012"/>
            <a:ext cx="295370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0.68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03676" y="2762012"/>
            <a:ext cx="295370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0.74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0834330" y="2762012"/>
            <a:ext cx="295751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0.82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53891" y="3175754"/>
            <a:ext cx="13322618" cy="532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38557" y="3294102"/>
            <a:ext cx="295751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MSE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4173022" y="3294102"/>
            <a:ext cx="295370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1359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03676" y="3294102"/>
            <a:ext cx="295370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882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0834330" y="3294102"/>
            <a:ext cx="295751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598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646271" y="3992404"/>
            <a:ext cx="277010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Visual Output</a:t>
            </a:r>
            <a:endParaRPr lang="en-US" sz="21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1" y="4735830"/>
            <a:ext cx="4342448" cy="2215991"/>
          </a:xfrm>
          <a:prstGeom prst="rect">
            <a:avLst/>
          </a:prstGeom>
        </p:spPr>
      </p:pic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976" y="4735830"/>
            <a:ext cx="4342448" cy="2215991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061" y="4735830"/>
            <a:ext cx="4342448" cy="2215991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646271" y="7279719"/>
            <a:ext cx="1333785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visual comparison clearly illustrates the superior quality of our proposed method, offering enhanced clarity and detail.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659249"/>
            <a:ext cx="4898946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Findings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262" y="1571446"/>
            <a:ext cx="293846" cy="2938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2546" y="1565434"/>
            <a:ext cx="311848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Hybrid Enhancement Excellence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322546" y="1989058"/>
            <a:ext cx="713565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hybrid enhancement technique significantly improved image </a:t>
            </a:r>
            <a:r>
              <a:rPr lang="en-US" sz="150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contrast and detail clarity</a:t>
            </a: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without introducing any undesirable over-saturation or artifacts.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262" y="3013889"/>
            <a:ext cx="293846" cy="2938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22546" y="3007876"/>
            <a:ext cx="2845237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Superior Metric Performance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322546" y="3431500"/>
            <a:ext cx="7135654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successfully achieved higher </a:t>
            </a:r>
            <a:r>
              <a:rPr lang="en-US" sz="15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PSNR</a:t>
            </a: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(Peak Signal-to-Noise Ratio) and </a:t>
            </a:r>
            <a:r>
              <a:rPr lang="en-US" sz="15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SSIM</a:t>
            </a: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(Structural Similarity Index Measure) values compared to the base paper, indicating objective quality improvement.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262" y="4769822"/>
            <a:ext cx="293846" cy="2938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22546" y="4763810"/>
            <a:ext cx="244947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Efficiency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322546" y="5187434"/>
            <a:ext cx="7135654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developed algorithm demonstrates remarkable </a:t>
            </a:r>
            <a:r>
              <a:rPr lang="en-US" sz="150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efficiency</a:t>
            </a: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capable of real-time execution for both grayscale and color images, making it practical for diverse applications.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262" y="6525756"/>
            <a:ext cx="293846" cy="2938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22546" y="6519743"/>
            <a:ext cx="244947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Broad Applicability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322546" y="6943368"/>
            <a:ext cx="713565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Performance has been rigorously validated across multiple image categories, proving the robustness and versatility of our enhancement solution.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542925"/>
            <a:ext cx="4936331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Enhancements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1039" y="1554718"/>
            <a:ext cx="13248323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project lays a strong foundation for future advancements in digital image processing. We envision several key areas for further development to expand the capabilities and applications of our work.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1039" y="2704386"/>
            <a:ext cx="6525458" cy="2088118"/>
          </a:xfrm>
          <a:prstGeom prst="roundRect">
            <a:avLst>
              <a:gd name="adj" fmla="val 5255"/>
            </a:avLst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91039" y="2681526"/>
            <a:ext cx="6525458" cy="91440"/>
          </a:xfrm>
          <a:prstGeom prst="roundRect">
            <a:avLst>
              <a:gd name="adj" fmla="val 32391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3657540" y="2408277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5182" y="2585918"/>
            <a:ext cx="236934" cy="23693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11304" y="3198019"/>
            <a:ext cx="246816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Color Image Extension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11304" y="3624977"/>
            <a:ext cx="6084927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Extend the current methodology to </a:t>
            </a: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color images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by implementing adaptive color correction algorithms, ensuring comprehensive enhancement across all image types.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3903" y="2704386"/>
            <a:ext cx="6525458" cy="2088118"/>
          </a:xfrm>
          <a:prstGeom prst="roundRect">
            <a:avLst>
              <a:gd name="adj" fmla="val 5255"/>
            </a:avLst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413903" y="2681526"/>
            <a:ext cx="6525458" cy="91440"/>
          </a:xfrm>
          <a:prstGeom prst="roundRect">
            <a:avLst>
              <a:gd name="adj" fmla="val 32391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10380405" y="2408277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8046" y="2585918"/>
            <a:ext cx="236934" cy="23693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34168" y="3198019"/>
            <a:ext cx="2540079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Deep Learning Integration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7634168" y="3624977"/>
            <a:ext cx="6084927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</a:t>
            </a: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Deep Learning-based enhancement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(e.g., using CNNs or Autoencoders) for automated and precise parameter tuning, pushing the boundaries of intelligent image processing.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91039" y="5286018"/>
            <a:ext cx="6525458" cy="2403872"/>
          </a:xfrm>
          <a:prstGeom prst="roundRect">
            <a:avLst>
              <a:gd name="adj" fmla="val 4565"/>
            </a:avLst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691039" y="5263158"/>
            <a:ext cx="6525458" cy="91440"/>
          </a:xfrm>
          <a:prstGeom prst="roundRect">
            <a:avLst>
              <a:gd name="adj" fmla="val 32391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3657540" y="4989909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5182" y="5167551"/>
            <a:ext cx="236934" cy="23693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11304" y="5779651"/>
            <a:ext cx="246816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Application Deployment</a:t>
            </a:r>
            <a:endParaRPr lang="en-US" sz="1900" dirty="0"/>
          </a:p>
        </p:txBody>
      </p:sp>
      <p:sp>
        <p:nvSpPr>
          <p:cNvPr id="21" name="Text 16"/>
          <p:cNvSpPr/>
          <p:nvPr/>
        </p:nvSpPr>
        <p:spPr>
          <a:xfrm>
            <a:off x="911304" y="6206609"/>
            <a:ext cx="6084927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 the enhancement solution as a </a:t>
            </a: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web-based or mobile application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to provide users with real-time image correction capabilities, making advanced processing accessible.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7413903" y="5286018"/>
            <a:ext cx="6525458" cy="2403872"/>
          </a:xfrm>
          <a:prstGeom prst="roundRect">
            <a:avLst>
              <a:gd name="adj" fmla="val 4565"/>
            </a:avLst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7413903" y="5263158"/>
            <a:ext cx="6525458" cy="91440"/>
          </a:xfrm>
          <a:prstGeom prst="roundRect">
            <a:avLst>
              <a:gd name="adj" fmla="val 32391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10380405" y="4989909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58046" y="5167551"/>
            <a:ext cx="236934" cy="236934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34168" y="5779651"/>
            <a:ext cx="307371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Specialised Domain Integration</a:t>
            </a:r>
            <a:endParaRPr lang="en-US" sz="1900" dirty="0"/>
          </a:p>
        </p:txBody>
      </p:sp>
      <p:sp>
        <p:nvSpPr>
          <p:cNvPr id="27" name="Text 21"/>
          <p:cNvSpPr/>
          <p:nvPr/>
        </p:nvSpPr>
        <p:spPr>
          <a:xfrm>
            <a:off x="7634168" y="6206609"/>
            <a:ext cx="6084927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integration with </a:t>
            </a: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medical and satellite imaging datasets</a:t>
            </a: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to develop specialised algorithms tailored for specific domain requirements, unlocking new potentials for diagnostic and analytical applications.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688</Words>
  <Application>Microsoft Office PowerPoint</Application>
  <PresentationFormat>Custom</PresentationFormat>
  <Paragraphs>102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Fira Sans</vt:lpstr>
      <vt:lpstr>Calibri Light</vt:lpstr>
      <vt:lpstr>Anton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gouri nanda</cp:lastModifiedBy>
  <cp:revision>3</cp:revision>
  <dcterms:created xsi:type="dcterms:W3CDTF">2025-11-12T19:06:41Z</dcterms:created>
  <dcterms:modified xsi:type="dcterms:W3CDTF">2025-11-13T14:30:07Z</dcterms:modified>
</cp:coreProperties>
</file>